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60" r:id="rId5"/>
    <p:sldId id="259" r:id="rId6"/>
    <p:sldId id="258"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9C648F-F454-455B-83DA-68FBA51889A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342973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C648F-F454-455B-83DA-68FBA51889A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2146641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C648F-F454-455B-83DA-68FBA51889A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173967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C648F-F454-455B-83DA-68FBA51889A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67033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9C648F-F454-455B-83DA-68FBA51889A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1347243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9C648F-F454-455B-83DA-68FBA51889A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288982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9C648F-F454-455B-83DA-68FBA51889AA}" type="datetimeFigureOut">
              <a:rPr lang="en-US" smtClean="0"/>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1025403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9C648F-F454-455B-83DA-68FBA51889AA}" type="datetimeFigureOut">
              <a:rPr lang="en-US" smtClean="0"/>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264355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C648F-F454-455B-83DA-68FBA51889AA}" type="datetimeFigureOut">
              <a:rPr lang="en-US" smtClean="0"/>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23711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C648F-F454-455B-83DA-68FBA51889A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380929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C648F-F454-455B-83DA-68FBA51889A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70BD9-3036-4C80-9BE5-2441B160F566}" type="slidenum">
              <a:rPr lang="en-US" smtClean="0"/>
              <a:t>‹#›</a:t>
            </a:fld>
            <a:endParaRPr lang="en-US"/>
          </a:p>
        </p:txBody>
      </p:sp>
    </p:spTree>
    <p:extLst>
      <p:ext uri="{BB962C8B-B14F-4D97-AF65-F5344CB8AC3E}">
        <p14:creationId xmlns:p14="http://schemas.microsoft.com/office/powerpoint/2010/main" val="68040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C648F-F454-455B-83DA-68FBA51889AA}" type="datetimeFigureOut">
              <a:rPr lang="en-US" smtClean="0"/>
              <a:t>9/3/2019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70BD9-3036-4C80-9BE5-2441B160F566}" type="slidenum">
              <a:rPr lang="en-US" smtClean="0"/>
              <a:t>‹#›</a:t>
            </a:fld>
            <a:endParaRPr lang="en-US"/>
          </a:p>
        </p:txBody>
      </p:sp>
    </p:spTree>
    <p:extLst>
      <p:ext uri="{BB962C8B-B14F-4D97-AF65-F5344CB8AC3E}">
        <p14:creationId xmlns:p14="http://schemas.microsoft.com/office/powerpoint/2010/main" val="504927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788" y="1128713"/>
            <a:ext cx="3819525" cy="3543300"/>
          </a:xfrm>
        </p:spPr>
        <p:txBody>
          <a:bodyPr>
            <a:normAutofit/>
          </a:bodyPr>
          <a:lstStyle/>
          <a:p>
            <a:pPr marL="0" indent="0" algn="ctr" rtl="1">
              <a:lnSpc>
                <a:spcPct val="150000"/>
              </a:lnSpc>
              <a:buNone/>
            </a:pPr>
            <a:r>
              <a:rPr lang="fa-IR" sz="4400" dirty="0" smtClean="0"/>
              <a:t>نکاتی که در مورد زخم بستر باید بدانیم</a:t>
            </a:r>
            <a:endParaRPr lang="en-US" sz="4400" dirty="0"/>
          </a:p>
        </p:txBody>
      </p:sp>
    </p:spTree>
    <p:extLst>
      <p:ext uri="{BB962C8B-B14F-4D97-AF65-F5344CB8AC3E}">
        <p14:creationId xmlns:p14="http://schemas.microsoft.com/office/powerpoint/2010/main" val="124288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63" y="365125"/>
            <a:ext cx="3643312" cy="1325563"/>
          </a:xfrm>
        </p:spPr>
        <p:txBody>
          <a:bodyPr/>
          <a:lstStyle/>
          <a:p>
            <a:pPr algn="ctr"/>
            <a:r>
              <a:rPr lang="fa-IR" dirty="0" smtClean="0"/>
              <a:t>مکمل درمان</a:t>
            </a:r>
            <a:endParaRPr lang="en-US" dirty="0"/>
          </a:p>
        </p:txBody>
      </p:sp>
      <p:sp>
        <p:nvSpPr>
          <p:cNvPr id="3" name="Content Placeholder 2"/>
          <p:cNvSpPr>
            <a:spLocks noGrp="1"/>
          </p:cNvSpPr>
          <p:nvPr>
            <p:ph idx="1"/>
          </p:nvPr>
        </p:nvSpPr>
        <p:spPr>
          <a:xfrm>
            <a:off x="0" y="1414463"/>
            <a:ext cx="4829175" cy="5072061"/>
          </a:xfrm>
        </p:spPr>
        <p:txBody>
          <a:bodyPr>
            <a:normAutofit fontScale="85000" lnSpcReduction="20000"/>
          </a:bodyPr>
          <a:lstStyle/>
          <a:p>
            <a:pPr algn="r" rtl="1"/>
            <a:r>
              <a:rPr lang="fa-IR" dirty="0" smtClean="0"/>
              <a:t>کنترل درد: رخم های بستر بسیار دردناک هستند داروهای ضد درد و التهاب، مانند ایبوپروفن و ناپروکسن می‌توانند درد را کاهش دهند.</a:t>
            </a:r>
          </a:p>
          <a:p>
            <a:pPr algn="r" rtl="1"/>
            <a:r>
              <a:rPr lang="fa-IR" dirty="0" smtClean="0"/>
              <a:t>آنتی‌بیوتیک: برای زخم‌ بستر عفونی که با کمک روش‌های دیگر رو به بهبود نمی‌روند، می‌توان از داروهای آنتی‌بیوتیک موضعی یا خوراکی استفاده کرد.</a:t>
            </a:r>
          </a:p>
          <a:p>
            <a:pPr algn="r" rtl="1"/>
            <a:r>
              <a:rPr lang="fa-IR" dirty="0" smtClean="0"/>
              <a:t>کنترل اسپاسم و گرفتگی عضلات: گرفتگی عضلات به دلیل ایجاد سایش و بریدگی میتوانند زخم بستر ایجاد کرده یا آنها را وخیم‌تر کنند.</a:t>
            </a:r>
          </a:p>
          <a:p>
            <a:pPr algn="r" rtl="1"/>
            <a:r>
              <a:rPr lang="fa-IR" dirty="0" smtClean="0"/>
              <a:t>درمان با فشار منفی: در این روش درمانی از یک دستگاه مکنده برای پاکسازی زخم استفاده می‌شود. این روش در درمان برخی از زخم‌های فشاری موثر است و به درمان آنها کمک می‌کند.</a:t>
            </a:r>
          </a:p>
          <a:p>
            <a:pPr algn="r" rtl="1"/>
            <a:endParaRPr lang="en-US" dirty="0"/>
          </a:p>
        </p:txBody>
      </p:sp>
    </p:spTree>
    <p:extLst>
      <p:ext uri="{BB962C8B-B14F-4D97-AF65-F5344CB8AC3E}">
        <p14:creationId xmlns:p14="http://schemas.microsoft.com/office/powerpoint/2010/main" val="2420260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976" y="1114425"/>
            <a:ext cx="3657600" cy="1643063"/>
          </a:xfrm>
        </p:spPr>
        <p:txBody>
          <a:bodyPr/>
          <a:lstStyle/>
          <a:p>
            <a:r>
              <a:rPr lang="fa-IR" dirty="0" smtClean="0"/>
              <a:t>زخم بستر</a:t>
            </a:r>
            <a:endParaRPr lang="en-US" dirty="0"/>
          </a:p>
        </p:txBody>
      </p:sp>
      <p:sp>
        <p:nvSpPr>
          <p:cNvPr id="3" name="Subtitle 2"/>
          <p:cNvSpPr>
            <a:spLocks noGrp="1"/>
          </p:cNvSpPr>
          <p:nvPr>
            <p:ph type="subTitle" idx="1"/>
          </p:nvPr>
        </p:nvSpPr>
        <p:spPr>
          <a:xfrm>
            <a:off x="228600" y="3602038"/>
            <a:ext cx="5400675" cy="2798762"/>
          </a:xfrm>
        </p:spPr>
        <p:txBody>
          <a:bodyPr>
            <a:normAutofit/>
          </a:bodyPr>
          <a:lstStyle/>
          <a:p>
            <a:r>
              <a:rPr lang="ar-SA" dirty="0"/>
              <a:t>آسیب دیدن بافت های بدن همچون درم، ایپدریم، ماهیچه و پوست در اثر قرار گرفتن در فشار دراز مدت برای یک یا چند نقطه از بدن زخم بستر گفته می شود</a:t>
            </a:r>
            <a:r>
              <a:rPr lang="en-US" dirty="0"/>
              <a:t>. </a:t>
            </a:r>
            <a:r>
              <a:rPr lang="ar-SA" dirty="0"/>
              <a:t>به زبان ساده تر می توان گقت: خوابیدن به مدت طولانی در وضعیت ثابت، سائیدگی در صندلی یا بستر، استفاده از لگن بیمار نامناسب و یا کشیدگی با ملحفه می تواند به بخشی از پوست و بافت های بدن آسیب برساند</a:t>
            </a:r>
            <a:endParaRPr lang="en-US" dirty="0"/>
          </a:p>
        </p:txBody>
      </p:sp>
    </p:spTree>
    <p:extLst>
      <p:ext uri="{BB962C8B-B14F-4D97-AF65-F5344CB8AC3E}">
        <p14:creationId xmlns:p14="http://schemas.microsoft.com/office/powerpoint/2010/main" val="252711767"/>
      </p:ext>
    </p:extLst>
  </p:cSld>
  <p:clrMapOvr>
    <a:masterClrMapping/>
  </p:clrMapOvr>
  <mc:AlternateContent xmlns:mc="http://schemas.openxmlformats.org/markup-compatibility/2006">
    <mc:Choice xmlns:p14="http://schemas.microsoft.com/office/powerpoint/2010/main" Requires="p14">
      <p:transition spd="slow" p14:dur="2000" advTm="5730"/>
    </mc:Choice>
    <mc:Fallback>
      <p:transition spd="slow" advTm="573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t="-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57513" y="365125"/>
            <a:ext cx="2228850" cy="1325563"/>
          </a:xfrm>
        </p:spPr>
        <p:txBody>
          <a:bodyPr/>
          <a:lstStyle/>
          <a:p>
            <a:r>
              <a:rPr lang="fa-IR" dirty="0" smtClean="0"/>
              <a:t>زخم بستر</a:t>
            </a:r>
            <a:endParaRPr lang="en-US" dirty="0"/>
          </a:p>
        </p:txBody>
      </p:sp>
      <p:sp>
        <p:nvSpPr>
          <p:cNvPr id="3" name="Content Placeholder 2"/>
          <p:cNvSpPr>
            <a:spLocks noGrp="1"/>
          </p:cNvSpPr>
          <p:nvPr>
            <p:ph idx="1"/>
          </p:nvPr>
        </p:nvSpPr>
        <p:spPr>
          <a:xfrm>
            <a:off x="2093119" y="1690688"/>
            <a:ext cx="3807620" cy="4351338"/>
          </a:xfrm>
          <a:solidFill>
            <a:schemeClr val="accent2">
              <a:lumMod val="40000"/>
              <a:lumOff val="60000"/>
            </a:schemeClr>
          </a:solidFill>
          <a:effectLst>
            <a:outerShdw blurRad="50800" dist="38100" dir="10800000" algn="r" rotWithShape="0">
              <a:prstClr val="black">
                <a:alpha val="40000"/>
              </a:prstClr>
            </a:outerShdw>
          </a:effectLst>
        </p:spPr>
        <p:txBody>
          <a:bodyPr>
            <a:noAutofit/>
          </a:bodyPr>
          <a:lstStyle/>
          <a:p>
            <a:pPr lvl="1" algn="ctr">
              <a:lnSpc>
                <a:spcPct val="150000"/>
              </a:lnSpc>
            </a:pPr>
            <a:r>
              <a:rPr lang="ar-SA" dirty="0"/>
              <a:t>زخم بستر چهار مرحله دارد که در مرحله اول و دوم زخم بستر با مراقبت های منظم در طی هفته ها یا ماه ها درمان پیدا می کند. اما در مرحله سوم و چهارم زخم بستر درمان در شرایط سخت و دشوارتری قرار می گیرد</a:t>
            </a:r>
            <a:r>
              <a:rPr lang="en-US" sz="2000" dirty="0"/>
              <a:t>.</a:t>
            </a:r>
          </a:p>
          <a:p>
            <a:pPr lvl="1">
              <a:buFont typeface="Wingdings" panose="05000000000000000000" pitchFamily="2" charset="2"/>
              <a:buChar char="§"/>
            </a:pPr>
            <a:endParaRPr lang="en-US" sz="2000" dirty="0"/>
          </a:p>
        </p:txBody>
      </p:sp>
    </p:spTree>
    <p:extLst>
      <p:ext uri="{BB962C8B-B14F-4D97-AF65-F5344CB8AC3E}">
        <p14:creationId xmlns:p14="http://schemas.microsoft.com/office/powerpoint/2010/main" val="1568348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5276850" cy="6858000"/>
          </a:xfrm>
        </p:spPr>
        <p:txBody>
          <a:bodyPr>
            <a:normAutofit fontScale="92500" lnSpcReduction="10000"/>
          </a:bodyPr>
          <a:lstStyle/>
          <a:p>
            <a:pPr algn="r" rtl="1"/>
            <a:r>
              <a:rPr lang="ar-SA" dirty="0" smtClean="0">
                <a:effectLst/>
                <a:latin typeface="Times New Roman" panose="02020603050405020304" pitchFamily="18" charset="0"/>
                <a:ea typeface="Times New Roman" panose="02020603050405020304" pitchFamily="18" charset="0"/>
              </a:rPr>
              <a:t>قاعدتا زخم های بستر (زخم های فشاری) ب</a:t>
            </a:r>
            <a:r>
              <a:rPr lang="fa-IR" dirty="0" smtClean="0">
                <a:effectLst/>
                <a:latin typeface="Times New Roman" panose="02020603050405020304" pitchFamily="18" charset="0"/>
                <a:ea typeface="Times New Roman" panose="02020603050405020304" pitchFamily="18" charset="0"/>
              </a:rPr>
              <a:t>خ</a:t>
            </a:r>
            <a:r>
              <a:rPr lang="ar-SA" dirty="0" smtClean="0">
                <a:effectLst/>
                <a:latin typeface="Times New Roman" panose="02020603050405020304" pitchFamily="18" charset="0"/>
                <a:ea typeface="Times New Roman" panose="02020603050405020304" pitchFamily="18" charset="0"/>
              </a:rPr>
              <a:t>اطر گستردگی ابعاد با زیر نظر چند پزشک متخصص درمان شود</a:t>
            </a:r>
            <a:r>
              <a:rPr lang="en-US" dirty="0" smtClean="0">
                <a:effectLst/>
                <a:latin typeface="Times New Roman" panose="02020603050405020304" pitchFamily="18" charset="0"/>
                <a:ea typeface="Times New Roman" panose="02020603050405020304" pitchFamily="18" charset="0"/>
              </a:rPr>
              <a:t>.</a:t>
            </a:r>
          </a:p>
          <a:p>
            <a:pPr algn="r" rtl="1"/>
            <a:r>
              <a:rPr lang="en-US" dirty="0" smtClean="0">
                <a:effectLst/>
                <a:latin typeface="Times New Roman" panose="02020603050405020304" pitchFamily="18" charset="0"/>
                <a:ea typeface="Times New Roman" panose="02020603050405020304" pitchFamily="18" charset="0"/>
              </a:rPr>
              <a:t>– </a:t>
            </a:r>
            <a:r>
              <a:rPr lang="ar-SA" dirty="0" smtClean="0">
                <a:effectLst/>
                <a:latin typeface="Times New Roman" panose="02020603050405020304" pitchFamily="18" charset="0"/>
                <a:ea typeface="Times New Roman" panose="02020603050405020304" pitchFamily="18" charset="0"/>
              </a:rPr>
              <a:t>پزشک ارشد که برنامه درمانی برای زخم بستر تنظیم می کند</a:t>
            </a:r>
            <a:r>
              <a:rPr lang="en-US" dirty="0" smtClean="0">
                <a:effectLst/>
                <a:latin typeface="Times New Roman" panose="02020603050405020304" pitchFamily="18" charset="0"/>
                <a:ea typeface="Times New Roman" panose="02020603050405020304" pitchFamily="18" charset="0"/>
              </a:rPr>
              <a:t>.</a:t>
            </a:r>
          </a:p>
          <a:p>
            <a:pPr algn="r" rtl="1"/>
            <a:r>
              <a:rPr lang="en-US" dirty="0" smtClean="0">
                <a:effectLst/>
                <a:latin typeface="Times New Roman" panose="02020603050405020304" pitchFamily="18" charset="0"/>
                <a:ea typeface="Times New Roman" panose="02020603050405020304" pitchFamily="18" charset="0"/>
              </a:rPr>
              <a:t>– </a:t>
            </a:r>
            <a:r>
              <a:rPr lang="ar-SA" dirty="0" smtClean="0">
                <a:effectLst/>
                <a:latin typeface="Times New Roman" panose="02020603050405020304" pitchFamily="18" charset="0"/>
                <a:ea typeface="Times New Roman" panose="02020603050405020304" pitchFamily="18" charset="0"/>
              </a:rPr>
              <a:t>پرستارانی که در زمینه زخم بستر تحصیل یا تجربه دارند برای مراقبت و التیام زخم</a:t>
            </a:r>
            <a:r>
              <a:rPr lang="en-US" dirty="0" smtClean="0">
                <a:effectLst/>
                <a:latin typeface="Times New Roman" panose="02020603050405020304" pitchFamily="18" charset="0"/>
                <a:ea typeface="Times New Roman" panose="02020603050405020304" pitchFamily="18" charset="0"/>
              </a:rPr>
              <a:t>.</a:t>
            </a:r>
          </a:p>
          <a:p>
            <a:pPr algn="r" rtl="1"/>
            <a:r>
              <a:rPr lang="en-US" dirty="0" smtClean="0">
                <a:effectLst/>
                <a:latin typeface="Times New Roman" panose="02020603050405020304" pitchFamily="18" charset="0"/>
                <a:ea typeface="Times New Roman" panose="02020603050405020304" pitchFamily="18" charset="0"/>
              </a:rPr>
              <a:t>– </a:t>
            </a:r>
            <a:r>
              <a:rPr lang="ar-SA" dirty="0" smtClean="0">
                <a:effectLst/>
                <a:latin typeface="Times New Roman" panose="02020603050405020304" pitchFamily="18" charset="0"/>
                <a:ea typeface="Times New Roman" panose="02020603050405020304" pitchFamily="18" charset="0"/>
              </a:rPr>
              <a:t>مشاور یا مدد کار اجتماعی به دلیل طولانی بودن بیماری و فرایند درمان آن به شما کمک کند</a:t>
            </a:r>
            <a:r>
              <a:rPr lang="en-US" dirty="0" smtClean="0">
                <a:effectLst/>
                <a:latin typeface="Times New Roman" panose="02020603050405020304" pitchFamily="18" charset="0"/>
                <a:ea typeface="Times New Roman" panose="02020603050405020304" pitchFamily="18" charset="0"/>
              </a:rPr>
              <a:t>.</a:t>
            </a:r>
          </a:p>
          <a:p>
            <a:pPr algn="r" rtl="1"/>
            <a:r>
              <a:rPr lang="en-US" dirty="0" smtClean="0">
                <a:effectLst/>
                <a:latin typeface="Times New Roman" panose="02020603050405020304" pitchFamily="18" charset="0"/>
                <a:ea typeface="Times New Roman" panose="02020603050405020304" pitchFamily="18" charset="0"/>
              </a:rPr>
              <a:t>– </a:t>
            </a:r>
            <a:r>
              <a:rPr lang="ar-SA" dirty="0" smtClean="0">
                <a:effectLst/>
                <a:latin typeface="Times New Roman" panose="02020603050405020304" pitchFamily="18" charset="0"/>
                <a:ea typeface="Times New Roman" panose="02020603050405020304" pitchFamily="18" charset="0"/>
              </a:rPr>
              <a:t>پزشک فیزیوتراپ که به تحرک و حرکت شما کمک کند</a:t>
            </a:r>
            <a:r>
              <a:rPr lang="en-US" dirty="0" smtClean="0">
                <a:effectLst/>
                <a:latin typeface="Times New Roman" panose="02020603050405020304" pitchFamily="18" charset="0"/>
                <a:ea typeface="Times New Roman" panose="02020603050405020304" pitchFamily="18" charset="0"/>
              </a:rPr>
              <a:t>.</a:t>
            </a:r>
          </a:p>
          <a:p>
            <a:pPr algn="r" rtl="1"/>
            <a:r>
              <a:rPr lang="en-US" dirty="0" smtClean="0">
                <a:effectLst/>
                <a:latin typeface="Times New Roman" panose="02020603050405020304" pitchFamily="18" charset="0"/>
                <a:ea typeface="Times New Roman" panose="02020603050405020304" pitchFamily="18" charset="0"/>
              </a:rPr>
              <a:t>– </a:t>
            </a:r>
            <a:r>
              <a:rPr lang="ar-SA" dirty="0" smtClean="0">
                <a:effectLst/>
                <a:latin typeface="Times New Roman" panose="02020603050405020304" pitchFamily="18" charset="0"/>
                <a:ea typeface="Times New Roman" panose="02020603050405020304" pitchFamily="18" charset="0"/>
              </a:rPr>
              <a:t>متخصص تغذیه که رژیم غذایی روزانه جهت بهبود فرایند درمان  را به شما پیشنهاد کند</a:t>
            </a:r>
            <a:r>
              <a:rPr lang="en-US" dirty="0" smtClean="0">
                <a:effectLst/>
                <a:latin typeface="Times New Roman" panose="02020603050405020304" pitchFamily="18" charset="0"/>
                <a:ea typeface="Times New Roman" panose="02020603050405020304" pitchFamily="18" charset="0"/>
              </a:rPr>
              <a:t>.</a:t>
            </a:r>
          </a:p>
          <a:p>
            <a:pPr algn="r" rtl="1"/>
            <a:r>
              <a:rPr lang="en-US" dirty="0" smtClean="0">
                <a:effectLst/>
                <a:latin typeface="Times New Roman" panose="02020603050405020304" pitchFamily="18" charset="0"/>
                <a:ea typeface="Times New Roman" panose="02020603050405020304" pitchFamily="18" charset="0"/>
              </a:rPr>
              <a:t>– </a:t>
            </a:r>
            <a:r>
              <a:rPr lang="ar-SA" dirty="0" smtClean="0">
                <a:effectLst/>
                <a:latin typeface="Times New Roman" panose="02020603050405020304" pitchFamily="18" charset="0"/>
                <a:ea typeface="Times New Roman" panose="02020603050405020304" pitchFamily="18" charset="0"/>
              </a:rPr>
              <a:t>متخصص ارتوپد ، متخصص اعصاب و یا جراح پلاستیک که در صورت نیاز در فرایند بهبود به شما کمک کند</a:t>
            </a:r>
            <a:r>
              <a:rPr lang="en-US" dirty="0" smtClean="0">
                <a:effectLst/>
                <a:latin typeface="Times New Roman" panose="02020603050405020304" pitchFamily="18" charset="0"/>
                <a:ea typeface="Times New Roman" panose="02020603050405020304" pitchFamily="18" charset="0"/>
              </a:rPr>
              <a:t>.</a:t>
            </a:r>
          </a:p>
          <a:p>
            <a:endParaRPr lang="en-US" dirty="0"/>
          </a:p>
        </p:txBody>
      </p:sp>
    </p:spTree>
    <p:extLst>
      <p:ext uri="{BB962C8B-B14F-4D97-AF65-F5344CB8AC3E}">
        <p14:creationId xmlns:p14="http://schemas.microsoft.com/office/powerpoint/2010/main" val="1701669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1" y="885825"/>
            <a:ext cx="5114925" cy="3257551"/>
          </a:xfrm>
        </p:spPr>
        <p:txBody>
          <a:bodyPr/>
          <a:lstStyle/>
          <a:p>
            <a:pPr lvl="2" algn="r">
              <a:lnSpc>
                <a:spcPct val="150000"/>
              </a:lnSpc>
            </a:pPr>
            <a:endParaRPr lang="fa-IR" dirty="0" smtClean="0"/>
          </a:p>
          <a:p>
            <a:pPr lvl="2" algn="r" rtl="1">
              <a:lnSpc>
                <a:spcPct val="150000"/>
              </a:lnSpc>
            </a:pPr>
            <a:r>
              <a:rPr lang="fa-IR" dirty="0" smtClean="0"/>
              <a:t>فشار نواحی مبتلا را کم کنید</a:t>
            </a:r>
          </a:p>
          <a:p>
            <a:pPr lvl="2" algn="r" rtl="1">
              <a:lnSpc>
                <a:spcPct val="150000"/>
              </a:lnSpc>
            </a:pPr>
            <a:r>
              <a:rPr lang="fa-IR" dirty="0" smtClean="0"/>
              <a:t>در اولین اقدام درمان زخم بستر سعی کنید تواحی که فشار بروی آن و ایجاد زخم کرده است را کم و یا بردارید</a:t>
            </a:r>
          </a:p>
          <a:p>
            <a:pPr lvl="2" algn="r" rtl="1">
              <a:lnSpc>
                <a:spcPct val="150000"/>
              </a:lnSpc>
            </a:pPr>
            <a:endParaRPr lang="en-US" dirty="0"/>
          </a:p>
        </p:txBody>
      </p:sp>
    </p:spTree>
    <p:extLst>
      <p:ext uri="{BB962C8B-B14F-4D97-AF65-F5344CB8AC3E}">
        <p14:creationId xmlns:p14="http://schemas.microsoft.com/office/powerpoint/2010/main" val="2858170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219575" cy="1325563"/>
          </a:xfrm>
        </p:spPr>
        <p:txBody>
          <a:bodyPr>
            <a:normAutofit fontScale="90000"/>
          </a:bodyPr>
          <a:lstStyle/>
          <a:p>
            <a:r>
              <a:rPr lang="fa-IR" dirty="0" smtClean="0"/>
              <a:t>تشک و بالش مخصوص</a:t>
            </a:r>
            <a:br>
              <a:rPr lang="fa-IR" dirty="0" smtClean="0"/>
            </a:br>
            <a:endParaRPr lang="en-US" dirty="0"/>
          </a:p>
        </p:txBody>
      </p:sp>
      <p:sp>
        <p:nvSpPr>
          <p:cNvPr id="3" name="Content Placeholder 2"/>
          <p:cNvSpPr>
            <a:spLocks noGrp="1"/>
          </p:cNvSpPr>
          <p:nvPr>
            <p:ph idx="1"/>
          </p:nvPr>
        </p:nvSpPr>
        <p:spPr>
          <a:xfrm>
            <a:off x="838200" y="1825625"/>
            <a:ext cx="3548063" cy="4351338"/>
          </a:xfrm>
        </p:spPr>
        <p:txBody>
          <a:bodyPr/>
          <a:lstStyle/>
          <a:p>
            <a:pPr algn="ctr" rtl="1"/>
            <a:r>
              <a:rPr lang="fa-IR" dirty="0" smtClean="0"/>
              <a:t>از لوازم کمک بگیرید مانند تشک، تخت و بالش های مخصوص این لوازم برای نشستن یا خوابیدن در وضعیت مناسب به شما کمک خواهند کرد که فشار وارد شده بروی زخم را بردارید.</a:t>
            </a:r>
            <a:endParaRPr lang="fa-IR" dirty="0"/>
          </a:p>
        </p:txBody>
      </p:sp>
    </p:spTree>
    <p:extLst>
      <p:ext uri="{BB962C8B-B14F-4D97-AF65-F5344CB8AC3E}">
        <p14:creationId xmlns:p14="http://schemas.microsoft.com/office/powerpoint/2010/main" val="3050028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2124" y="293688"/>
            <a:ext cx="2143125" cy="1325563"/>
          </a:xfrm>
        </p:spPr>
        <p:txBody>
          <a:bodyPr/>
          <a:lstStyle/>
          <a:p>
            <a:r>
              <a:rPr lang="fa-IR" dirty="0" smtClean="0"/>
              <a:t>جابجا شدن</a:t>
            </a:r>
            <a:endParaRPr lang="en-US" dirty="0"/>
          </a:p>
        </p:txBody>
      </p:sp>
      <p:sp>
        <p:nvSpPr>
          <p:cNvPr id="3" name="Content Placeholder 2"/>
          <p:cNvSpPr>
            <a:spLocks noGrp="1"/>
          </p:cNvSpPr>
          <p:nvPr>
            <p:ph idx="1"/>
          </p:nvPr>
        </p:nvSpPr>
        <p:spPr>
          <a:xfrm>
            <a:off x="838200" y="1825625"/>
            <a:ext cx="3990975" cy="4351338"/>
          </a:xfrm>
        </p:spPr>
        <p:txBody>
          <a:bodyPr>
            <a:normAutofit lnSpcReduction="10000"/>
          </a:bodyPr>
          <a:lstStyle/>
          <a:p>
            <a:pPr algn="r" rtl="1"/>
            <a:r>
              <a:rPr lang="fa-IR" dirty="0" smtClean="0"/>
              <a:t>در صورت بروز زخم بستر باید به طور منظم در حالت های مختلف جابجا شوید و اگر از ویلچر استفاده می کنید وزن خود را در هر ۱۵ دقیقه یک بار به طرف دیگر صندلی بیندازید و یا از اطرافیان و پرستاران بخواهید که در جابجا شدن شما در هر یک یاعت کمک کنند و اگر بروی تخت بستری هستید طی مدت ۲ ساعت یک بار جابجا شوید.</a:t>
            </a:r>
            <a:endParaRPr lang="en-US" dirty="0"/>
          </a:p>
        </p:txBody>
      </p:sp>
    </p:spTree>
    <p:extLst>
      <p:ext uri="{BB962C8B-B14F-4D97-AF65-F5344CB8AC3E}">
        <p14:creationId xmlns:p14="http://schemas.microsoft.com/office/powerpoint/2010/main" val="2540233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262313" cy="1325563"/>
          </a:xfrm>
        </p:spPr>
        <p:txBody>
          <a:bodyPr>
            <a:normAutofit/>
          </a:bodyPr>
          <a:lstStyle/>
          <a:p>
            <a:pPr algn="ctr" rtl="1"/>
            <a:r>
              <a:rPr lang="fa-IR" sz="3200" dirty="0" smtClean="0"/>
              <a:t>پانسمان زخم‌ و پاکسازی آن</a:t>
            </a:r>
            <a:endParaRPr lang="en-US" sz="3200" dirty="0"/>
          </a:p>
        </p:txBody>
      </p:sp>
      <p:sp>
        <p:nvSpPr>
          <p:cNvPr id="3" name="Content Placeholder 2"/>
          <p:cNvSpPr>
            <a:spLocks noGrp="1"/>
          </p:cNvSpPr>
          <p:nvPr>
            <p:ph idx="1"/>
          </p:nvPr>
        </p:nvSpPr>
        <p:spPr>
          <a:xfrm>
            <a:off x="542925" y="1825625"/>
            <a:ext cx="4214813" cy="4351338"/>
          </a:xfrm>
        </p:spPr>
        <p:txBody>
          <a:bodyPr>
            <a:normAutofit fontScale="85000" lnSpcReduction="20000"/>
          </a:bodyPr>
          <a:lstStyle/>
          <a:p>
            <a:pPr algn="r" rtl="1"/>
            <a:r>
              <a:rPr lang="fa-IR" dirty="0" smtClean="0"/>
              <a:t>پانسمان کردن زخم به شما این اطمینان را خواهد داد که زخم ها به طور قابل قبولی مرطوب باشند و در برابر عفونت زخم ها محافظت می کنند و باقی نواحی پوست را خشک نگه می دارند.</a:t>
            </a:r>
          </a:p>
          <a:p>
            <a:pPr algn="r" rtl="1"/>
            <a:r>
              <a:rPr lang="fa-IR" dirty="0" smtClean="0"/>
              <a:t>پاک سازی یکی از مهم ترین کار ها در ترمیم زخم ها است، با انجام این کار از عفونی شدن زخم ها جلوگیری می کنید. هنگامی که پوست تحت تاثیر زخم شکافته نشده اند ( مرحله اول زخم ) آن را به آرامی با آب و صابون ملایم شستشو دهید و خشک کنید، زخم های باز را با محلول سالین در هر بار تعویض پانسمان شستشو دهید.</a:t>
            </a:r>
          </a:p>
          <a:p>
            <a:pPr algn="r" rtl="1"/>
            <a:endParaRPr lang="en-US" dirty="0"/>
          </a:p>
        </p:txBody>
      </p:sp>
    </p:spTree>
    <p:extLst>
      <p:ext uri="{BB962C8B-B14F-4D97-AF65-F5344CB8AC3E}">
        <p14:creationId xmlns:p14="http://schemas.microsoft.com/office/powerpoint/2010/main" val="1720609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948113" cy="1325563"/>
          </a:xfrm>
        </p:spPr>
        <p:txBody>
          <a:bodyPr>
            <a:normAutofit/>
          </a:bodyPr>
          <a:lstStyle/>
          <a:p>
            <a:pPr algn="ctr"/>
            <a:r>
              <a:rPr lang="fa-IR" sz="3600" dirty="0" smtClean="0"/>
              <a:t>برداشتن بافت آسیب‌دیده</a:t>
            </a:r>
            <a:endParaRPr lang="en-US" sz="3600" dirty="0"/>
          </a:p>
        </p:txBody>
      </p:sp>
      <p:sp>
        <p:nvSpPr>
          <p:cNvPr id="3" name="Content Placeholder 2"/>
          <p:cNvSpPr>
            <a:spLocks noGrp="1"/>
          </p:cNvSpPr>
          <p:nvPr>
            <p:ph idx="1"/>
          </p:nvPr>
        </p:nvSpPr>
        <p:spPr>
          <a:xfrm>
            <a:off x="385763" y="1825625"/>
            <a:ext cx="4829175" cy="4351338"/>
          </a:xfrm>
        </p:spPr>
        <p:txBody>
          <a:bodyPr>
            <a:noAutofit/>
          </a:bodyPr>
          <a:lstStyle/>
          <a:p>
            <a:pPr algn="r" rtl="1"/>
            <a:r>
              <a:rPr lang="fa-IR" sz="2000" b="1" dirty="0" smtClean="0"/>
              <a:t>برای درمان سریع تر زخم ها باید هرگونه بافت مرده، آسیب دیده و عفونی را جدا سازی و برداشت کرد که براساس نوع زخم و سرسختی آن روش های متعددی را دارد.</a:t>
            </a:r>
          </a:p>
          <a:p>
            <a:pPr algn="r" rtl="1"/>
            <a:r>
              <a:rPr lang="fa-IR" sz="2000" b="1" dirty="0" smtClean="0"/>
              <a:t>برداشت بافت های آسیب دیده گاها با عمل جراحی امکان پذیر است و در برخی موارد نیز بصورت مکانیکی و توسط دستگاه آب با فشار بالا و یا با پانسمان های مخصوص امکان پذیر است.</a:t>
            </a:r>
          </a:p>
          <a:p>
            <a:pPr algn="r" rtl="1"/>
            <a:r>
              <a:rPr lang="fa-IR" sz="2000" b="1" dirty="0" smtClean="0"/>
              <a:t>گاها زخم های کوچک تر و غیر عفونی برداشت و جداسازی بافت آسیب دیده را بصورت طبیعی انجام می دهند که به بدن در راستای استفاده از آنزیم ها برای جداسازی بافت مرده جدا می کند. این روش همان طور که گفتیم برای زخم های کوچک و غیر عفونی است و با اسفاده از پانسمان های مخصوص که زخم را تمیز و مرطوب نگه می دارند.</a:t>
            </a:r>
          </a:p>
          <a:p>
            <a:pPr algn="r" rtl="1"/>
            <a:endParaRPr lang="en-US" sz="2000" b="1" dirty="0"/>
          </a:p>
        </p:txBody>
      </p:sp>
    </p:spTree>
    <p:extLst>
      <p:ext uri="{BB962C8B-B14F-4D97-AF65-F5344CB8AC3E}">
        <p14:creationId xmlns:p14="http://schemas.microsoft.com/office/powerpoint/2010/main" val="3551902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TotalTime>
  <Words>741</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PowerPoint Presentation</vt:lpstr>
      <vt:lpstr>زخم بستر</vt:lpstr>
      <vt:lpstr>زخم بستر</vt:lpstr>
      <vt:lpstr>PowerPoint Presentation</vt:lpstr>
      <vt:lpstr>PowerPoint Presentation</vt:lpstr>
      <vt:lpstr>تشک و بالش مخصوص </vt:lpstr>
      <vt:lpstr>جابجا شدن</vt:lpstr>
      <vt:lpstr>پانسمان زخم‌ و پاکسازی آن</vt:lpstr>
      <vt:lpstr>برداشتن بافت آسیب‌دیده</vt:lpstr>
      <vt:lpstr>مکمل درمان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زخم بستر</dc:title>
  <dc:creator>user1</dc:creator>
  <cp:lastModifiedBy>user1</cp:lastModifiedBy>
  <cp:revision>9</cp:revision>
  <dcterms:created xsi:type="dcterms:W3CDTF">2019-09-03T06:58:31Z</dcterms:created>
  <dcterms:modified xsi:type="dcterms:W3CDTF">2019-09-03T07:26:14Z</dcterms:modified>
</cp:coreProperties>
</file>